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703" r:id="rId4"/>
    <p:sldMasterId id="2147483704" r:id="rId5"/>
    <p:sldMasterId id="2147483705" r:id="rId6"/>
    <p:sldMasterId id="2147483706" r:id="rId7"/>
    <p:sldMasterId id="2147483707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4152">
          <p15:clr>
            <a:srgbClr val="000000"/>
          </p15:clr>
        </p15:guide>
        <p15:guide id="2" pos="1498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4152" orient="horz"/>
        <p:guide pos="1498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n"/>
          <p:cNvSpPr/>
          <p:nvPr/>
        </p:nvSpPr>
        <p:spPr>
          <a:xfrm>
            <a:off x="0" y="0"/>
            <a:ext cx="7099300" cy="10234612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n"/>
          <p:cNvSpPr txBox="1"/>
          <p:nvPr/>
        </p:nvSpPr>
        <p:spPr>
          <a:xfrm>
            <a:off x="0" y="0"/>
            <a:ext cx="3076575" cy="5095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n"/>
          <p:cNvSpPr txBox="1"/>
          <p:nvPr/>
        </p:nvSpPr>
        <p:spPr>
          <a:xfrm>
            <a:off x="4021137" y="0"/>
            <a:ext cx="3071812" cy="5064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n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" name="Google Shape;18;n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  <a:noFill/>
          <a:ln>
            <a:noFill/>
          </a:ln>
        </p:spPr>
        <p:txBody>
          <a:bodyPr anchorCtr="0" anchor="t" bIns="50750" lIns="97550" spcFirstLastPara="1" rIns="97550" wrap="square" tIns="5075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" name="Google Shape;19;n"/>
          <p:cNvSpPr txBox="1"/>
          <p:nvPr/>
        </p:nvSpPr>
        <p:spPr>
          <a:xfrm>
            <a:off x="0" y="9720262"/>
            <a:ext cx="3076575" cy="512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n"/>
          <p:cNvSpPr txBox="1"/>
          <p:nvPr>
            <p:ph idx="12" type="sldNum"/>
          </p:nvPr>
        </p:nvSpPr>
        <p:spPr>
          <a:xfrm>
            <a:off x="4021137" y="9720262"/>
            <a:ext cx="3062287" cy="487362"/>
          </a:xfrm>
          <a:prstGeom prst="rect">
            <a:avLst/>
          </a:prstGeom>
          <a:noFill/>
          <a:ln>
            <a:noFill/>
          </a:ln>
        </p:spPr>
        <p:txBody>
          <a:bodyPr anchorCtr="0" anchor="b" bIns="50750" lIns="97550" spcFirstLastPara="1" rIns="97550" wrap="square" tIns="507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fld id="{00000000-1234-1234-1234-123412341234}" type="slidenum">
              <a:rPr b="0" i="0" lang="en-US" sz="13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10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1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11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2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2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14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14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5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15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6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16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7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17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8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18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6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8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8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/>
          <p:nvPr>
            <p:ph idx="1" type="body"/>
          </p:nvPr>
        </p:nvSpPr>
        <p:spPr>
          <a:xfrm>
            <a:off x="711200" y="4862512"/>
            <a:ext cx="5661025" cy="4578350"/>
          </a:xfrm>
          <a:prstGeom prst="rect">
            <a:avLst/>
          </a:prstGeom>
        </p:spPr>
        <p:txBody>
          <a:bodyPr anchorCtr="0" anchor="t" bIns="50750" lIns="97550" spcFirstLastPara="1" rIns="97550" wrap="square" tIns="507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:notes"/>
          <p:cNvSpPr/>
          <p:nvPr>
            <p:ph idx="2" type="sldImg"/>
          </p:nvPr>
        </p:nvSpPr>
        <p:spPr>
          <a:xfrm>
            <a:off x="155575" y="768350"/>
            <a:ext cx="6773862" cy="38115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04787"/>
            <a:ext cx="821055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203325"/>
            <a:ext cx="8210550" cy="337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2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1" type="subTitle"/>
          </p:nvPr>
        </p:nvSpPr>
        <p:spPr>
          <a:xfrm>
            <a:off x="1371600" y="291465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/>
          <p:nvPr>
            <p:ph type="title"/>
          </p:nvPr>
        </p:nvSpPr>
        <p:spPr>
          <a:xfrm rot="5400000">
            <a:off x="5463779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 rot="5400000">
            <a:off x="2874764" y="-121741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1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85"/>
              <a:buFont typeface="Times New Roman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37"/>
              <a:buFont typeface="Times New Roman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457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4648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title"/>
          </p:nvPr>
        </p:nvSpPr>
        <p:spPr>
          <a:xfrm rot="5400000">
            <a:off x="5451875" y="1368029"/>
            <a:ext cx="4379119" cy="2052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1" type="body"/>
          </p:nvPr>
        </p:nvSpPr>
        <p:spPr>
          <a:xfrm rot="5400000">
            <a:off x="1270400" y="-608409"/>
            <a:ext cx="4379119" cy="6005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722313" y="2180037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24"/>
          <p:cNvSpPr txBox="1"/>
          <p:nvPr>
            <p:ph idx="1" type="subTitle"/>
          </p:nvPr>
        </p:nvSpPr>
        <p:spPr>
          <a:xfrm>
            <a:off x="1371600" y="291465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type="title"/>
          </p:nvPr>
        </p:nvSpPr>
        <p:spPr>
          <a:xfrm rot="5400000">
            <a:off x="5463779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 rot="5400000">
            <a:off x="2874764" y="-121741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8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2" name="Google Shape;142;p28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85"/>
              <a:buFont typeface="Times New Roman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37"/>
              <a:buFont typeface="Times New Roman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8" name="Google Shape;148;p29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9" name="Google Shape;149;p2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4" name="Google Shape;154;p3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2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2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9" name="Google Shape;159;p32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0" name="Google Shape;160;p32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1" name="Google Shape;161;p3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457200" y="204787"/>
            <a:ext cx="821055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 rot="5400000">
            <a:off x="2872582" y="-1212057"/>
            <a:ext cx="3379787" cy="821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33"/>
          <p:cNvSpPr txBox="1"/>
          <p:nvPr>
            <p:ph idx="1" type="body"/>
          </p:nvPr>
        </p:nvSpPr>
        <p:spPr>
          <a:xfrm>
            <a:off x="457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3"/>
          <p:cNvSpPr txBox="1"/>
          <p:nvPr>
            <p:ph idx="2" type="body"/>
          </p:nvPr>
        </p:nvSpPr>
        <p:spPr>
          <a:xfrm>
            <a:off x="4648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Google Shape;166;p3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34"/>
          <p:cNvSpPr txBox="1"/>
          <p:nvPr>
            <p:ph idx="1" type="body"/>
          </p:nvPr>
        </p:nvSpPr>
        <p:spPr>
          <a:xfrm>
            <a:off x="722313" y="2180037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3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6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36"/>
          <p:cNvSpPr txBox="1"/>
          <p:nvPr>
            <p:ph idx="1" type="subTitle"/>
          </p:nvPr>
        </p:nvSpPr>
        <p:spPr>
          <a:xfrm>
            <a:off x="1371600" y="291465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8"/>
          <p:cNvSpPr txBox="1"/>
          <p:nvPr>
            <p:ph type="title"/>
          </p:nvPr>
        </p:nvSpPr>
        <p:spPr>
          <a:xfrm rot="5400000">
            <a:off x="5463779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38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3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0" name="Google Shape;190;p39"/>
          <p:cNvSpPr txBox="1"/>
          <p:nvPr>
            <p:ph idx="1" type="body"/>
          </p:nvPr>
        </p:nvSpPr>
        <p:spPr>
          <a:xfrm rot="5400000">
            <a:off x="2874764" y="-121741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1" name="Google Shape;191;p3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4" name="Google Shape;194;p40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85"/>
              <a:buFont typeface="Times New Roman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37"/>
              <a:buFont typeface="Times New Roman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5" name="Google Shape;195;p40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9" name="Google Shape;199;p4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0" name="Google Shape;200;p41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6" name="Google Shape;206;p4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5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85"/>
              <a:buFont typeface="Times New Roman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37"/>
              <a:buFont typeface="Times New Roman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4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2" name="Google Shape;212;p44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3" name="Google Shape;213;p4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5"/>
          <p:cNvSpPr txBox="1"/>
          <p:nvPr>
            <p:ph idx="1" type="body"/>
          </p:nvPr>
        </p:nvSpPr>
        <p:spPr>
          <a:xfrm>
            <a:off x="457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5"/>
          <p:cNvSpPr txBox="1"/>
          <p:nvPr>
            <p:ph idx="2" type="body"/>
          </p:nvPr>
        </p:nvSpPr>
        <p:spPr>
          <a:xfrm>
            <a:off x="4648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8" name="Google Shape;218;p4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6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46"/>
          <p:cNvSpPr txBox="1"/>
          <p:nvPr>
            <p:ph idx="1" type="body"/>
          </p:nvPr>
        </p:nvSpPr>
        <p:spPr>
          <a:xfrm>
            <a:off x="722313" y="2180037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4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5" name="Google Shape;225;p47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6" name="Google Shape;226;p4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8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9" name="Google Shape;229;p48"/>
          <p:cNvSpPr txBox="1"/>
          <p:nvPr>
            <p:ph idx="1" type="subTitle"/>
          </p:nvPr>
        </p:nvSpPr>
        <p:spPr>
          <a:xfrm>
            <a:off x="1371600" y="291465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0" name="Google Shape;230;p4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0"/>
          <p:cNvSpPr txBox="1"/>
          <p:nvPr>
            <p:ph type="title"/>
          </p:nvPr>
        </p:nvSpPr>
        <p:spPr>
          <a:xfrm rot="5400000">
            <a:off x="5463779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0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5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2" name="Google Shape;242;p51"/>
          <p:cNvSpPr txBox="1"/>
          <p:nvPr>
            <p:ph idx="1" type="body"/>
          </p:nvPr>
        </p:nvSpPr>
        <p:spPr>
          <a:xfrm rot="5400000">
            <a:off x="2874764" y="-1217412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3" name="Google Shape;243;p5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5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85"/>
              <a:buFont typeface="Times New Roman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37"/>
              <a:buFont typeface="Times New Roman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5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52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3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53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53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5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457202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85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2" type="body"/>
          </p:nvPr>
        </p:nvSpPr>
        <p:spPr>
          <a:xfrm>
            <a:off x="457202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144"/>
              <a:buFont typeface="Times New Roman"/>
              <a:buNone/>
              <a:defRPr b="0" i="0" sz="144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20"/>
              <a:buFont typeface="Times New Roman"/>
              <a:buNone/>
              <a:defRPr b="0" i="0" sz="12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08"/>
              <a:buFont typeface="Times New Roman"/>
              <a:buNone/>
              <a:defRPr b="0" i="0" sz="10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5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8" name="Google Shape;258;p5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1" name="Google Shape;261;p56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2" name="Google Shape;262;p56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3" name="Google Shape;263;p56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4" name="Google Shape;264;p56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5" name="Google Shape;265;p56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7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8" name="Google Shape;268;p57"/>
          <p:cNvSpPr txBox="1"/>
          <p:nvPr>
            <p:ph idx="1" type="body"/>
          </p:nvPr>
        </p:nvSpPr>
        <p:spPr>
          <a:xfrm>
            <a:off x="457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9" name="Google Shape;269;p57"/>
          <p:cNvSpPr txBox="1"/>
          <p:nvPr>
            <p:ph idx="2" type="body"/>
          </p:nvPr>
        </p:nvSpPr>
        <p:spPr>
          <a:xfrm>
            <a:off x="4648200" y="1200152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0" name="Google Shape;270;p5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8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58"/>
          <p:cNvSpPr txBox="1"/>
          <p:nvPr>
            <p:ph idx="1" type="body"/>
          </p:nvPr>
        </p:nvSpPr>
        <p:spPr>
          <a:xfrm>
            <a:off x="722313" y="2180037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5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7" name="Google Shape;277;p59"/>
          <p:cNvSpPr txBox="1"/>
          <p:nvPr>
            <p:ph idx="1" type="body"/>
          </p:nvPr>
        </p:nvSpPr>
        <p:spPr>
          <a:xfrm>
            <a:off x="457200" y="1200152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8" name="Google Shape;278;p5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0"/>
          <p:cNvSpPr txBox="1"/>
          <p:nvPr>
            <p:ph type="ctrTitle"/>
          </p:nvPr>
        </p:nvSpPr>
        <p:spPr>
          <a:xfrm>
            <a:off x="685800" y="1597821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" name="Google Shape;281;p60"/>
          <p:cNvSpPr txBox="1"/>
          <p:nvPr>
            <p:ph idx="1" type="subTitle"/>
          </p:nvPr>
        </p:nvSpPr>
        <p:spPr>
          <a:xfrm>
            <a:off x="1371600" y="291465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300"/>
              <a:buFont typeface="Times New Roman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6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457200" y="204787"/>
            <a:ext cx="821055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3" type="body"/>
          </p:nvPr>
        </p:nvSpPr>
        <p:spPr>
          <a:xfrm>
            <a:off x="4645027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89"/>
              <a:buFont typeface="Times New Roman"/>
              <a:buNone/>
              <a:defRPr b="1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1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1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1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4" type="body"/>
          </p:nvPr>
        </p:nvSpPr>
        <p:spPr>
          <a:xfrm>
            <a:off x="4645027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457200" y="204787"/>
            <a:ext cx="821055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3" y="1203722"/>
            <a:ext cx="4029075" cy="338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4638678" y="1203722"/>
            <a:ext cx="4029075" cy="33801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3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289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722313" y="3305177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722313" y="2180037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241"/>
              <a:buFont typeface="Times New Roman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Clr>
                <a:srgbClr val="000000"/>
              </a:buClr>
              <a:buSzPts val="217"/>
              <a:buFont typeface="Times New Roman"/>
              <a:buNone/>
              <a:defRPr b="0" i="0" sz="217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Clr>
                <a:srgbClr val="000000"/>
              </a:buClr>
              <a:buSzPts val="192"/>
              <a:buFont typeface="Times New Roman"/>
              <a:buNone/>
              <a:defRPr b="0" i="0" sz="192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Clr>
                <a:srgbClr val="000000"/>
              </a:buClr>
              <a:buSzPts val="168"/>
              <a:buFont typeface="Times New Roman"/>
              <a:buNone/>
              <a:defRPr b="0" i="0" sz="168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2.xml"/><Relationship Id="rId13" Type="http://schemas.openxmlformats.org/officeDocument/2006/relationships/theme" Target="../theme/theme5.xml"/><Relationship Id="rId12" Type="http://schemas.openxmlformats.org/officeDocument/2006/relationships/slideLayout" Target="../slideLayouts/slideLayout44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3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55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587"/>
            <a:ext cx="9144000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 txBox="1"/>
          <p:nvPr/>
        </p:nvSpPr>
        <p:spPr>
          <a:xfrm>
            <a:off x="457200" y="4767262"/>
            <a:ext cx="21288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 txBox="1"/>
          <p:nvPr/>
        </p:nvSpPr>
        <p:spPr>
          <a:xfrm>
            <a:off x="3124200" y="4767262"/>
            <a:ext cx="2895600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"/>
          <p:cNvSpPr txBox="1"/>
          <p:nvPr>
            <p:ph type="title"/>
          </p:nvPr>
        </p:nvSpPr>
        <p:spPr>
          <a:xfrm>
            <a:off x="457200" y="204787"/>
            <a:ext cx="8210550" cy="8445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53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1"/>
          <p:cNvSpPr txBox="1"/>
          <p:nvPr>
            <p:ph idx="1" type="body"/>
          </p:nvPr>
        </p:nvSpPr>
        <p:spPr>
          <a:xfrm>
            <a:off x="457200" y="1203325"/>
            <a:ext cx="8210550" cy="3379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100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88"/>
              </a:spcBef>
              <a:spcAft>
                <a:spcPts val="0"/>
              </a:spcAft>
              <a:buSzPts val="1400"/>
              <a:buNone/>
              <a:defRPr b="0" i="0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75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63"/>
              </a:spcBef>
              <a:spcAft>
                <a:spcPts val="0"/>
              </a:spcAft>
              <a:buSzPts val="1400"/>
              <a:buNone/>
              <a:defRPr b="0" i="0" sz="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60"/>
              </a:spcBef>
              <a:spcAft>
                <a:spcPts val="0"/>
              </a:spcAft>
              <a:buSzPts val="1400"/>
              <a:buNone/>
              <a:defRPr b="0" i="0" sz="241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587"/>
            <a:ext cx="9144000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3"/>
          <p:cNvSpPr txBox="1"/>
          <p:nvPr/>
        </p:nvSpPr>
        <p:spPr>
          <a:xfrm>
            <a:off x="457200" y="4767262"/>
            <a:ext cx="21288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3"/>
          <p:cNvSpPr txBox="1"/>
          <p:nvPr/>
        </p:nvSpPr>
        <p:spPr>
          <a:xfrm>
            <a:off x="3124200" y="4767262"/>
            <a:ext cx="2895600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3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587"/>
            <a:ext cx="9144000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5"/>
          <p:cNvSpPr txBox="1"/>
          <p:nvPr/>
        </p:nvSpPr>
        <p:spPr>
          <a:xfrm>
            <a:off x="457200" y="4767262"/>
            <a:ext cx="21288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5"/>
          <p:cNvSpPr txBox="1"/>
          <p:nvPr/>
        </p:nvSpPr>
        <p:spPr>
          <a:xfrm>
            <a:off x="3124200" y="4767262"/>
            <a:ext cx="2895600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587"/>
            <a:ext cx="9144000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7"/>
          <p:cNvSpPr txBox="1"/>
          <p:nvPr/>
        </p:nvSpPr>
        <p:spPr>
          <a:xfrm>
            <a:off x="457200" y="4767262"/>
            <a:ext cx="21288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37"/>
          <p:cNvSpPr txBox="1"/>
          <p:nvPr/>
        </p:nvSpPr>
        <p:spPr>
          <a:xfrm>
            <a:off x="3124200" y="4767262"/>
            <a:ext cx="2895600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7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-1587"/>
            <a:ext cx="9144000" cy="514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9"/>
          <p:cNvSpPr txBox="1"/>
          <p:nvPr/>
        </p:nvSpPr>
        <p:spPr>
          <a:xfrm>
            <a:off x="457200" y="4767262"/>
            <a:ext cx="2128837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9"/>
          <p:cNvSpPr txBox="1"/>
          <p:nvPr/>
        </p:nvSpPr>
        <p:spPr>
          <a:xfrm>
            <a:off x="3124200" y="4767262"/>
            <a:ext cx="2895600" cy="346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9"/>
          <p:cNvSpPr txBox="1"/>
          <p:nvPr>
            <p:ph idx="12" type="sldNum"/>
          </p:nvPr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  <a:defRPr b="0" i="0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2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10.jpg"/><Relationship Id="rId6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F86B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sermn.uab.cat/wp-content/uploads/2013/01/image2856-3-indexed.png" id="287" name="Google Shape;28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7700" y="457200"/>
            <a:ext cx="2085975" cy="104298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pic>
        <p:nvPicPr>
          <p:cNvPr descr="https://www.spp1337.uni-freiburg.de/material/grafik/logoffreib" id="288" name="Google Shape;288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9800" y="438150"/>
            <a:ext cx="658812" cy="777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289" name="Google Shape;289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9925" y="500062"/>
            <a:ext cx="1860550" cy="858837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  <p:sp>
        <p:nvSpPr>
          <p:cNvPr id="290" name="Google Shape;290;p61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291" name="Google Shape;291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5100" y="4814887"/>
            <a:ext cx="2628900" cy="3127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research-live.com/Pictures/web/b/l/h/chaos_squiggles_wide.jpg" id="292" name="Google Shape;29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3400" y="2116137"/>
            <a:ext cx="8077200" cy="260826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61"/>
          <p:cNvSpPr txBox="1"/>
          <p:nvPr/>
        </p:nvSpPr>
        <p:spPr>
          <a:xfrm>
            <a:off x="6884987" y="4173537"/>
            <a:ext cx="1725612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Giovanni Licitra</a:t>
            </a:r>
            <a:endParaRPr/>
          </a:p>
        </p:txBody>
      </p:sp>
      <p:sp>
        <p:nvSpPr>
          <p:cNvPr id="294" name="Google Shape;294;p61"/>
          <p:cNvSpPr txBox="1"/>
          <p:nvPr/>
        </p:nvSpPr>
        <p:spPr>
          <a:xfrm>
            <a:off x="6700837" y="4435475"/>
            <a:ext cx="19319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07/08/2015 Freiburg </a:t>
            </a:r>
            <a:endParaRPr/>
          </a:p>
        </p:txBody>
      </p:sp>
      <p:sp>
        <p:nvSpPr>
          <p:cNvPr id="295" name="Google Shape;295;p61"/>
          <p:cNvSpPr txBox="1"/>
          <p:nvPr/>
        </p:nvSpPr>
        <p:spPr>
          <a:xfrm>
            <a:off x="4700587" y="2314575"/>
            <a:ext cx="3910012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Chaos Synchronization via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Predictive Schemes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0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384" name="Google Shape;38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0" y="392112"/>
            <a:ext cx="4800600" cy="43132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385" name="Google Shape;385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00" y="401637"/>
            <a:ext cx="4191000" cy="4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70"/>
          <p:cNvSpPr txBox="1"/>
          <p:nvPr/>
        </p:nvSpPr>
        <p:spPr>
          <a:xfrm>
            <a:off x="533400" y="40005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plot</a:t>
            </a:r>
            <a:endParaRPr/>
          </a:p>
        </p:txBody>
      </p:sp>
      <p:pic>
        <p:nvPicPr>
          <p:cNvPr descr="Screen Clipping" id="387" name="Google Shape;387;p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825" y="423862"/>
            <a:ext cx="1243012" cy="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1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393" name="Google Shape;393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423862"/>
            <a:ext cx="4495800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394" name="Google Shape;39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6300" y="376237"/>
            <a:ext cx="3924300" cy="3567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395" name="Google Shape;395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5825" y="423862"/>
            <a:ext cx="1243012" cy="44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1"/>
          <p:cNvSpPr txBox="1"/>
          <p:nvPr/>
        </p:nvSpPr>
        <p:spPr>
          <a:xfrm>
            <a:off x="533400" y="40005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plot</a:t>
            </a:r>
            <a:endParaRPr/>
          </a:p>
        </p:txBody>
      </p:sp>
      <p:sp>
        <p:nvSpPr>
          <p:cNvPr id="397" name="Google Shape;397;p71"/>
          <p:cNvSpPr txBox="1"/>
          <p:nvPr/>
        </p:nvSpPr>
        <p:spPr>
          <a:xfrm>
            <a:off x="7602537" y="333375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plot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72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403" name="Google Shape;40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1075"/>
            <a:ext cx="9144000" cy="4167187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2"/>
          <p:cNvSpPr/>
          <p:nvPr/>
        </p:nvSpPr>
        <p:spPr>
          <a:xfrm>
            <a:off x="481012" y="396875"/>
            <a:ext cx="6681787" cy="76676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827" r="0" t="-4131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410" name="Google Shape;41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1075"/>
            <a:ext cx="9144000" cy="416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73"/>
          <p:cNvSpPr txBox="1"/>
          <p:nvPr/>
        </p:nvSpPr>
        <p:spPr>
          <a:xfrm>
            <a:off x="533400" y="427037"/>
            <a:ext cx="66294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via NMPC (ACADO Toolkit)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417" name="Google Shape;417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19100"/>
            <a:ext cx="6556375" cy="43354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418" name="Google Shape;418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200" y="407987"/>
            <a:ext cx="1096962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Clipping" id="419" name="Google Shape;419;p7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000" y="1123950"/>
            <a:ext cx="3581400" cy="3524250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  <p:sp>
        <p:nvSpPr>
          <p:cNvPr id="420" name="Google Shape;420;p74"/>
          <p:cNvSpPr txBox="1"/>
          <p:nvPr/>
        </p:nvSpPr>
        <p:spPr>
          <a:xfrm>
            <a:off x="533400" y="40005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plot</a:t>
            </a:r>
            <a:endParaRPr/>
          </a:p>
        </p:txBody>
      </p:sp>
      <p:sp>
        <p:nvSpPr>
          <p:cNvPr id="421" name="Google Shape;421;p74"/>
          <p:cNvSpPr txBox="1"/>
          <p:nvPr/>
        </p:nvSpPr>
        <p:spPr>
          <a:xfrm>
            <a:off x="5105400" y="417830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2D plot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5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27" name="Google Shape;427;p75"/>
          <p:cNvSpPr txBox="1"/>
          <p:nvPr/>
        </p:nvSpPr>
        <p:spPr>
          <a:xfrm>
            <a:off x="838200" y="1962150"/>
            <a:ext cx="76962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1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it is possible to synchronize chaotic systems, it should be simpler to synchronize deterministic ones...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6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433" name="Google Shape;43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6600" y="1962150"/>
            <a:ext cx="4122737" cy="2652712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76"/>
          <p:cNvSpPr/>
          <p:nvPr/>
        </p:nvSpPr>
        <p:spPr>
          <a:xfrm>
            <a:off x="3962400" y="2876550"/>
            <a:ext cx="4648200" cy="1738312"/>
          </a:xfrm>
          <a:prstGeom prst="parallelogram">
            <a:avLst>
              <a:gd fmla="val 3224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76"/>
          <p:cNvSpPr txBox="1"/>
          <p:nvPr/>
        </p:nvSpPr>
        <p:spPr>
          <a:xfrm>
            <a:off x="533400" y="1200150"/>
            <a:ext cx="2813050" cy="3324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Ampyx Power is a start-up company developing a novel wind energy technology. Its product, the PowerPlane®, a tethered high-strength autonomously controlled glider. The basic principle of power generation uses a “pumping cycle” that uses strong tether tension during roll-out to drive a generator at the ground</a:t>
            </a:r>
            <a:endParaRPr/>
          </a:p>
        </p:txBody>
      </p:sp>
      <p:sp>
        <p:nvSpPr>
          <p:cNvPr id="436" name="Google Shape;436;p76"/>
          <p:cNvSpPr txBox="1"/>
          <p:nvPr/>
        </p:nvSpPr>
        <p:spPr>
          <a:xfrm>
            <a:off x="533400" y="427037"/>
            <a:ext cx="6629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What's Ampyx Power?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7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id="442" name="Google Shape;44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1789112"/>
            <a:ext cx="5111750" cy="2922587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7"/>
          <p:cNvSpPr/>
          <p:nvPr/>
        </p:nvSpPr>
        <p:spPr>
          <a:xfrm>
            <a:off x="3962400" y="2876550"/>
            <a:ext cx="4648200" cy="1738312"/>
          </a:xfrm>
          <a:prstGeom prst="parallelogram">
            <a:avLst>
              <a:gd fmla="val 3224" name="adj"/>
            </a:avLst>
          </a:prstGeom>
          <a:noFill/>
          <a:ln cap="flat" cmpd="sng" w="254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77"/>
          <p:cNvSpPr txBox="1"/>
          <p:nvPr/>
        </p:nvSpPr>
        <p:spPr>
          <a:xfrm>
            <a:off x="538162" y="1639887"/>
            <a:ext cx="2743200" cy="300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a fixed amount of land, it would be possible minimize the distance between these system in order to increase the number of them. 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Moreover applying predictive schemes, geometric constraints could be enforced in order to avoid any crash.</a:t>
            </a:r>
            <a:endParaRPr/>
          </a:p>
        </p:txBody>
      </p:sp>
      <p:sp>
        <p:nvSpPr>
          <p:cNvPr id="445" name="Google Shape;445;p77"/>
          <p:cNvSpPr txBox="1"/>
          <p:nvPr/>
        </p:nvSpPr>
        <p:spPr>
          <a:xfrm>
            <a:off x="528637" y="439737"/>
            <a:ext cx="6781800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Why this concept could be useful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Ampyx Power?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8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https://storiesbywilliams.files.wordpress.com/2014/01/ampyx-power11.jpg" id="451" name="Google Shape;45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384175"/>
            <a:ext cx="80772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8"/>
          <p:cNvSpPr txBox="1"/>
          <p:nvPr/>
        </p:nvSpPr>
        <p:spPr>
          <a:xfrm>
            <a:off x="820737" y="590550"/>
            <a:ext cx="7502525" cy="373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Times New Roman"/>
              <a:buNone/>
            </a:pPr>
            <a:r>
              <a:rPr b="1" i="0" lang="en-US" sz="5400" u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Thanks for your attention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bloglab.festivalglocal.it/lechatcurieux/wp-content/uploads/sites/15/2014/06/Butterfly+Effect.+credits+to+mrlovenstein_055c9e_4074701.jpg" id="300" name="Google Shape;30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7100" y="1236662"/>
            <a:ext cx="36322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62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02" name="Google Shape;302;p62"/>
          <p:cNvSpPr txBox="1"/>
          <p:nvPr/>
        </p:nvSpPr>
        <p:spPr>
          <a:xfrm>
            <a:off x="762000" y="1276350"/>
            <a:ext cx="3581400" cy="1708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1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Chaos theory studies the behavior of dynamical systems that are highly sensitive to initial conditions and to the parameters of the system. A response popularly referred to as the butterfly effect</a:t>
            </a: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b="0" i="0" lang="en-US" sz="11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/>
          </a:p>
        </p:txBody>
      </p:sp>
      <p:sp>
        <p:nvSpPr>
          <p:cNvPr id="303" name="Google Shape;303;p62"/>
          <p:cNvSpPr txBox="1"/>
          <p:nvPr/>
        </p:nvSpPr>
        <p:spPr>
          <a:xfrm>
            <a:off x="533400" y="427037"/>
            <a:ext cx="6629400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Does the Flap of a Butterfly’s Wings in Brazil set off a Tornado in Texas?</a:t>
            </a:r>
            <a:endParaRPr/>
          </a:p>
        </p:txBody>
      </p:sp>
      <p:pic>
        <p:nvPicPr>
          <p:cNvPr descr="http://www.tokenrock.com/stock/chaostheory2.gif" id="304" name="Google Shape;30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825" y="3222625"/>
            <a:ext cx="5311775" cy="1508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www.gstatic.com/tv/thumb/movieposters/31722/p31722_p_v7_aa.jpg" id="305" name="Google Shape;30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467600" y="3105150"/>
            <a:ext cx="1008062" cy="1511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1/13/A_Trajectory_Through_Phase_Space_in_a_Lorenz_Attractor.gif" id="306" name="Google Shape;30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965825" y="3162300"/>
            <a:ext cx="1395412" cy="139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3"/>
          <p:cNvSpPr txBox="1"/>
          <p:nvPr/>
        </p:nvSpPr>
        <p:spPr>
          <a:xfrm>
            <a:off x="984250" y="1428750"/>
            <a:ext cx="15240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Master system</a:t>
            </a:r>
            <a:endParaRPr/>
          </a:p>
        </p:txBody>
      </p:sp>
      <p:sp>
        <p:nvSpPr>
          <p:cNvPr id="312" name="Google Shape;312;p63"/>
          <p:cNvSpPr txBox="1"/>
          <p:nvPr/>
        </p:nvSpPr>
        <p:spPr>
          <a:xfrm>
            <a:off x="839787" y="2962275"/>
            <a:ext cx="14351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b="0" i="0" lang="en-US" sz="1800" u="non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Slave system</a:t>
            </a:r>
            <a:endParaRPr/>
          </a:p>
        </p:txBody>
      </p:sp>
      <p:sp>
        <p:nvSpPr>
          <p:cNvPr id="313" name="Google Shape;313;p63"/>
          <p:cNvSpPr txBox="1"/>
          <p:nvPr/>
        </p:nvSpPr>
        <p:spPr>
          <a:xfrm>
            <a:off x="1054100" y="1785937"/>
            <a:ext cx="2317750" cy="1012825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4" name="Google Shape;314;p63"/>
          <p:cNvSpPr txBox="1"/>
          <p:nvPr/>
        </p:nvSpPr>
        <p:spPr>
          <a:xfrm>
            <a:off x="927100" y="3273425"/>
            <a:ext cx="2571750" cy="10604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15" name="Google Shape;315;p63"/>
          <p:cNvSpPr/>
          <p:nvPr/>
        </p:nvSpPr>
        <p:spPr>
          <a:xfrm>
            <a:off x="4065587" y="2657475"/>
            <a:ext cx="762000" cy="476250"/>
          </a:xfrm>
          <a:prstGeom prst="roundRect">
            <a:avLst>
              <a:gd fmla="val 16667" name="adj"/>
            </a:avLst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316" name="Google Shape;316;p63"/>
          <p:cNvCxnSpPr/>
          <p:nvPr/>
        </p:nvCxnSpPr>
        <p:spPr>
          <a:xfrm>
            <a:off x="3352800" y="2287587"/>
            <a:ext cx="712800" cy="60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7" name="Google Shape;317;p63"/>
          <p:cNvCxnSpPr/>
          <p:nvPr/>
        </p:nvCxnSpPr>
        <p:spPr>
          <a:xfrm rot="-5400000">
            <a:off x="3318612" y="3053474"/>
            <a:ext cx="906600" cy="587400"/>
          </a:xfrm>
          <a:prstGeom prst="bentConnector3">
            <a:avLst>
              <a:gd fmla="val 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8" name="Google Shape;318;p63"/>
          <p:cNvCxnSpPr/>
          <p:nvPr/>
        </p:nvCxnSpPr>
        <p:spPr>
          <a:xfrm flipH="1">
            <a:off x="941387" y="2894012"/>
            <a:ext cx="3886200" cy="906600"/>
          </a:xfrm>
          <a:prstGeom prst="bentConnector5">
            <a:avLst>
              <a:gd fmla="val -1271" name="adj1"/>
              <a:gd fmla="val 40145" name="adj2"/>
              <a:gd fmla="val 22871" name="adj3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63"/>
          <p:cNvSpPr txBox="1"/>
          <p:nvPr/>
        </p:nvSpPr>
        <p:spPr>
          <a:xfrm>
            <a:off x="6151562" y="3670300"/>
            <a:ext cx="1541462" cy="80486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0" name="Google Shape;320;p63"/>
          <p:cNvSpPr/>
          <p:nvPr/>
        </p:nvSpPr>
        <p:spPr>
          <a:xfrm>
            <a:off x="3790950" y="1957387"/>
            <a:ext cx="1847850" cy="663575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1" name="Google Shape;321;p63"/>
          <p:cNvSpPr txBox="1"/>
          <p:nvPr/>
        </p:nvSpPr>
        <p:spPr>
          <a:xfrm>
            <a:off x="6224587" y="2236787"/>
            <a:ext cx="1414462" cy="4572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13635" l="-2750" r="-366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22" name="Google Shape;322;p63"/>
          <p:cNvSpPr/>
          <p:nvPr/>
        </p:nvSpPr>
        <p:spPr>
          <a:xfrm>
            <a:off x="6669087" y="2808287"/>
            <a:ext cx="254000" cy="708025"/>
          </a:xfrm>
          <a:prstGeom prst="downArrow">
            <a:avLst>
              <a:gd fmla="val 17737" name="adj1"/>
              <a:gd fmla="val 50000" name="adj2"/>
            </a:avLst>
          </a:prstGeom>
          <a:solidFill>
            <a:srgbClr val="00B8FF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63"/>
          <p:cNvSpPr txBox="1"/>
          <p:nvPr/>
        </p:nvSpPr>
        <p:spPr>
          <a:xfrm>
            <a:off x="5880100" y="1912937"/>
            <a:ext cx="2084387" cy="3079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400"/>
              <a:buFont typeface="Times New Roman"/>
              <a:buNone/>
            </a:pPr>
            <a:r>
              <a:rPr b="0" i="0" lang="en-US" sz="1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condition</a:t>
            </a:r>
            <a:endParaRPr/>
          </a:p>
        </p:txBody>
      </p:sp>
      <p:sp>
        <p:nvSpPr>
          <p:cNvPr id="324" name="Google Shape;324;p63"/>
          <p:cNvSpPr txBox="1"/>
          <p:nvPr/>
        </p:nvSpPr>
        <p:spPr>
          <a:xfrm>
            <a:off x="550862" y="419100"/>
            <a:ext cx="532447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synchronize two chaotic systems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64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30" name="Google Shape;330;p64"/>
          <p:cNvSpPr/>
          <p:nvPr/>
        </p:nvSpPr>
        <p:spPr>
          <a:xfrm>
            <a:off x="2895600" y="3633787"/>
            <a:ext cx="3638550" cy="48736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9834" l="0" r="-4919" t="-213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1" name="Google Shape;331;p64"/>
          <p:cNvSpPr/>
          <p:nvPr/>
        </p:nvSpPr>
        <p:spPr>
          <a:xfrm>
            <a:off x="1828800" y="1504950"/>
            <a:ext cx="5284787" cy="154305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2" name="Google Shape;332;p64"/>
          <p:cNvSpPr/>
          <p:nvPr/>
        </p:nvSpPr>
        <p:spPr>
          <a:xfrm rot="-5400000">
            <a:off x="4840287" y="1470025"/>
            <a:ext cx="735012" cy="2643187"/>
          </a:xfrm>
          <a:prstGeom prst="leftBrace">
            <a:avLst>
              <a:gd fmla="val 500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64"/>
          <p:cNvSpPr/>
          <p:nvPr/>
        </p:nvSpPr>
        <p:spPr>
          <a:xfrm>
            <a:off x="4986337" y="3187700"/>
            <a:ext cx="390525" cy="36671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4" name="Google Shape;334;p64"/>
          <p:cNvSpPr/>
          <p:nvPr/>
        </p:nvSpPr>
        <p:spPr>
          <a:xfrm rot="-5400000">
            <a:off x="6522243" y="2850356"/>
            <a:ext cx="381000" cy="442912"/>
          </a:xfrm>
          <a:prstGeom prst="leftBrace">
            <a:avLst>
              <a:gd fmla="val 1551" name="adj1"/>
              <a:gd fmla="val 50000" name="adj2"/>
            </a:avLst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64"/>
          <p:cNvSpPr/>
          <p:nvPr/>
        </p:nvSpPr>
        <p:spPr>
          <a:xfrm>
            <a:off x="6529387" y="3187700"/>
            <a:ext cx="401637" cy="36671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-9998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36" name="Google Shape;336;p64"/>
          <p:cNvSpPr txBox="1"/>
          <p:nvPr/>
        </p:nvSpPr>
        <p:spPr>
          <a:xfrm>
            <a:off x="1670050" y="4240212"/>
            <a:ext cx="560228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000"/>
              <a:buFont typeface="Times New Roman"/>
              <a:buNone/>
            </a:pPr>
            <a:r>
              <a:rPr b="0" i="0" lang="en-US" sz="20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nothing else that a regulation problem!!!</a:t>
            </a:r>
            <a:endParaRPr/>
          </a:p>
        </p:txBody>
      </p:sp>
      <p:sp>
        <p:nvSpPr>
          <p:cNvPr id="337" name="Google Shape;337;p64"/>
          <p:cNvSpPr txBox="1"/>
          <p:nvPr/>
        </p:nvSpPr>
        <p:spPr>
          <a:xfrm>
            <a:off x="550862" y="419100"/>
            <a:ext cx="565308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synchronize two chaotic systems (2)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342" name="Google Shape;34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38150"/>
            <a:ext cx="8077200" cy="4205287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5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344" name="Google Shape;344;p65"/>
          <p:cNvSpPr txBox="1"/>
          <p:nvPr/>
        </p:nvSpPr>
        <p:spPr>
          <a:xfrm>
            <a:off x="990600" y="666750"/>
            <a:ext cx="1389062" cy="8302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Simulink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2400"/>
              <a:buFont typeface="Times New Roman"/>
              <a:buNone/>
            </a:pPr>
            <a:r>
              <a:rPr b="0" i="0" lang="en-US" sz="24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scheme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Clipping" id="349" name="Google Shape;3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2133600"/>
            <a:ext cx="4800600" cy="249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66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cxnSp>
        <p:nvCxnSpPr>
          <p:cNvPr id="351" name="Google Shape;351;p66"/>
          <p:cNvCxnSpPr/>
          <p:nvPr/>
        </p:nvCxnSpPr>
        <p:spPr>
          <a:xfrm rot="-5400000">
            <a:off x="40500" y="2116950"/>
            <a:ext cx="2662200" cy="304800"/>
          </a:xfrm>
          <a:prstGeom prst="bentConnector2">
            <a:avLst/>
          </a:prstGeom>
          <a:noFill/>
          <a:ln cap="flat" cmpd="sng" w="38100">
            <a:solidFill>
              <a:srgbClr val="327DA4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52" name="Google Shape;352;p66"/>
          <p:cNvCxnSpPr/>
          <p:nvPr/>
        </p:nvCxnSpPr>
        <p:spPr>
          <a:xfrm flipH="1" rot="10800000">
            <a:off x="3352800" y="1978125"/>
            <a:ext cx="1755900" cy="5841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27DA4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</p:cxnSp>
      <p:cxnSp>
        <p:nvCxnSpPr>
          <p:cNvPr id="353" name="Google Shape;353;p66"/>
          <p:cNvCxnSpPr/>
          <p:nvPr/>
        </p:nvCxnSpPr>
        <p:spPr>
          <a:xfrm>
            <a:off x="3352800" y="3943350"/>
            <a:ext cx="1755900" cy="373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327DA4"/>
            </a:solidFill>
            <a:prstDash val="solid"/>
            <a:miter lim="800000"/>
            <a:headEnd len="med" w="med" type="none"/>
            <a:tailEnd len="med" w="med" type="triangle"/>
          </a:ln>
          <a:effectLst>
            <a:outerShdw blurRad="63500" dir="5400000" dist="23000">
              <a:srgbClr val="000000">
                <a:alpha val="34901"/>
              </a:srgbClr>
            </a:outerShdw>
          </a:effectLst>
        </p:spPr>
      </p:cxnSp>
      <p:pic>
        <p:nvPicPr>
          <p:cNvPr descr="Screen Clipping" id="354" name="Google Shape;35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3050" y="47625"/>
            <a:ext cx="3478212" cy="1800225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Screen Clipping" id="355" name="Google Shape;355;p6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08575" y="1295400"/>
            <a:ext cx="3429000" cy="1266825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Screen Clipping" id="356" name="Google Shape;356;p6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62550" y="3649662"/>
            <a:ext cx="3352800" cy="1017587"/>
          </a:xfrm>
          <a:prstGeom prst="rect">
            <a:avLst/>
          </a:prstGeom>
          <a:noFill/>
          <a:ln>
            <a:noFill/>
          </a:ln>
          <a:effectLst>
            <a:outerShdw blurRad="63500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7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362" name="Google Shape;36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71550"/>
            <a:ext cx="9128126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7"/>
          <p:cNvSpPr/>
          <p:nvPr/>
        </p:nvSpPr>
        <p:spPr>
          <a:xfrm>
            <a:off x="536575" y="427037"/>
            <a:ext cx="6626225" cy="55403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7690" l="-827" r="0" t="-549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</a:pPr>
            <a:r>
              <a:rPr b="0" i="0" lang="en-US" sz="1800" u="none" cap="none" strike="noStrike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8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369" name="Google Shape;36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81075"/>
            <a:ext cx="9144000" cy="416718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8"/>
          <p:cNvSpPr txBox="1"/>
          <p:nvPr/>
        </p:nvSpPr>
        <p:spPr>
          <a:xfrm>
            <a:off x="533400" y="427037"/>
            <a:ext cx="6629400" cy="554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Synchronization via MPC (MPT toolbox)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200"/>
              <a:buFont typeface="Cambria"/>
              <a:buNone/>
            </a:pPr>
            <a:r>
              <a:rPr b="0" i="1" lang="en-US" sz="1200" u="none">
                <a:solidFill>
                  <a:srgbClr val="327097"/>
                </a:solidFill>
                <a:latin typeface="Cambria"/>
                <a:ea typeface="Cambria"/>
                <a:cs typeface="Cambria"/>
                <a:sym typeface="Cambria"/>
              </a:rPr>
              <a:t>Control stabilizes starting from t = 3 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9"/>
          <p:cNvSpPr txBox="1"/>
          <p:nvPr/>
        </p:nvSpPr>
        <p:spPr>
          <a:xfrm>
            <a:off x="6553200" y="4767262"/>
            <a:ext cx="2114550" cy="344487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Times New Roman"/>
              <a:buNone/>
            </a:pPr>
            <a:fld id="{00000000-1234-1234-1234-123412341234}" type="slidenum">
              <a:rPr b="0" i="0" lang="en-US" sz="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pic>
        <p:nvPicPr>
          <p:cNvPr descr="Screen Clipping" id="376" name="Google Shape;37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3400" y="401637"/>
            <a:ext cx="4191000" cy="4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9"/>
          <p:cNvSpPr txBox="1"/>
          <p:nvPr/>
        </p:nvSpPr>
        <p:spPr>
          <a:xfrm>
            <a:off x="533400" y="400050"/>
            <a:ext cx="9096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7097"/>
              </a:buClr>
              <a:buSzPts val="1800"/>
              <a:buFont typeface="Times New Roman"/>
              <a:buNone/>
            </a:pPr>
            <a:r>
              <a:rPr b="1" i="0" lang="en-US" sz="1800" u="none">
                <a:solidFill>
                  <a:srgbClr val="32709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3D plot</a:t>
            </a:r>
            <a:endParaRPr/>
          </a:p>
        </p:txBody>
      </p:sp>
      <p:pic>
        <p:nvPicPr>
          <p:cNvPr descr="Screen Clipping" id="378" name="Google Shape;37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5825" y="423862"/>
            <a:ext cx="1243012" cy="4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5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4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